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7" r:id="rId2"/>
    <p:sldId id="265" r:id="rId3"/>
    <p:sldId id="266" r:id="rId4"/>
    <p:sldId id="268" r:id="rId5"/>
    <p:sldId id="269" r:id="rId6"/>
    <p:sldId id="270" r:id="rId7"/>
    <p:sldId id="271" r:id="rId8"/>
    <p:sldId id="267" r:id="rId9"/>
    <p:sldId id="272" r:id="rId10"/>
    <p:sldId id="273" r:id="rId11"/>
    <p:sldId id="274" r:id="rId12"/>
    <p:sldId id="275" r:id="rId13"/>
    <p:sldId id="277" r:id="rId14"/>
    <p:sldId id="276" r:id="rId15"/>
  </p:sldIdLst>
  <p:sldSz cx="9144000" cy="5143500" type="screen16x9"/>
  <p:notesSz cx="6858000" cy="9144000"/>
  <p:embeddedFontLst>
    <p:embeddedFont>
      <p:font typeface="Cabin Medium" pitchFamily="2" charset="77"/>
      <p:regular r:id="rId17"/>
      <p:bold r:id="rId18"/>
      <p:italic r:id="rId19"/>
      <p:boldItalic r:id="rId20"/>
    </p:embeddedFont>
    <p:embeddedFont>
      <p:font typeface="Proxima Nova" panose="02000506030000020004" pitchFamily="2" charset="0"/>
      <p:regular r:id="rId21"/>
      <p:bold r:id="rId22"/>
      <p:italic r:id="rId23"/>
      <p:boldItalic r:id="rId24"/>
    </p:embeddedFont>
    <p:embeddedFont>
      <p:font typeface="Proxima Nova Extrabold" panose="02000506030000020004" pitchFamily="2" charset="0"/>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213"/>
    <p:restoredTop sz="79577"/>
  </p:normalViewPr>
  <p:slideViewPr>
    <p:cSldViewPr snapToGrid="0">
      <p:cViewPr varScale="1">
        <p:scale>
          <a:sx n="123" d="100"/>
          <a:sy n="123" d="100"/>
        </p:scale>
        <p:origin x="56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PH" b="1" dirty="0">
                <a:solidFill>
                  <a:schemeClr val="lt1"/>
                </a:solidFill>
                <a:latin typeface="Proxima Nova"/>
                <a:ea typeface="Proxima Nova"/>
                <a:cs typeface="Proxima Nova"/>
                <a:sym typeface="Proxima Nova"/>
              </a:rPr>
              <a:t>Offline Course Package for a Database Systems Course</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96309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44529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82733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PH" b="1" dirty="0">
                <a:solidFill>
                  <a:schemeClr val="lt1"/>
                </a:solidFill>
                <a:latin typeface="Proxima Nova"/>
                <a:ea typeface="Proxima Nova"/>
                <a:cs typeface="Proxima Nova"/>
                <a:sym typeface="Proxima Nova"/>
              </a:rPr>
              <a:t>Offline Course Package for a Database Systems Course</a:t>
            </a:r>
            <a:endParaRPr dirty="0"/>
          </a:p>
        </p:txBody>
      </p:sp>
    </p:spTree>
    <p:extLst>
      <p:ext uri="{BB962C8B-B14F-4D97-AF65-F5344CB8AC3E}">
        <p14:creationId xmlns:p14="http://schemas.microsoft.com/office/powerpoint/2010/main" val="26326378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2650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indent="-342900">
              <a:spcAft>
                <a:spcPts val="1200"/>
              </a:spcAft>
            </a:pPr>
            <a:r>
              <a:rPr lang="en-PH" sz="1100" dirty="0">
                <a:solidFill>
                  <a:schemeClr val="dk1"/>
                </a:solidFill>
                <a:latin typeface="Cabin Medium"/>
                <a:ea typeface="Cabin Medium"/>
                <a:cs typeface="Cabin Medium"/>
                <a:sym typeface="Cabin Medium"/>
              </a:rPr>
              <a:t>Recently, remote learning for Database Systems courses (a core course in Computer Science) has become popular in educational and professional development institutions. </a:t>
            </a:r>
          </a:p>
          <a:p>
            <a:pPr marL="342900" indent="-342900">
              <a:spcAft>
                <a:spcPts val="1200"/>
              </a:spcAft>
            </a:pPr>
            <a:r>
              <a:rPr lang="en-PH" sz="1100" dirty="0">
                <a:solidFill>
                  <a:schemeClr val="dk1"/>
                </a:solidFill>
                <a:latin typeface="Cabin Medium"/>
                <a:ea typeface="Cabin Medium"/>
                <a:cs typeface="Cabin Medium"/>
                <a:sym typeface="Cabin Medium"/>
              </a:rPr>
              <a:t>These courses are typically done over the Internet using Learning Management Systems (LMS).</a:t>
            </a:r>
          </a:p>
          <a:p>
            <a:pPr marL="0" lvl="0" indent="0" algn="l" rtl="0">
              <a:spcBef>
                <a:spcPts val="0"/>
              </a:spcBef>
              <a:spcAft>
                <a:spcPts val="0"/>
              </a:spcAft>
              <a:buNone/>
            </a:pPr>
            <a:r>
              <a:rPr lang="en-US" dirty="0"/>
              <a:t>And they have been working really well.</a:t>
            </a:r>
          </a:p>
          <a:p>
            <a:pPr marL="0" lvl="0" indent="0" algn="l" rtl="0">
              <a:spcBef>
                <a:spcPts val="0"/>
              </a:spcBef>
              <a:spcAft>
                <a:spcPts val="0"/>
              </a:spcAft>
              <a:buNone/>
            </a:pPr>
            <a:r>
              <a:rPr lang="en-PH" sz="1100" dirty="0">
                <a:solidFill>
                  <a:schemeClr val="dk1"/>
                </a:solidFill>
                <a:latin typeface="Cabin Medium"/>
                <a:ea typeface="Cabin Medium"/>
                <a:cs typeface="Cabin Medium"/>
                <a:sym typeface="Cabin Medium"/>
              </a:rPr>
              <a:t>As we all know, the Internet has enabled increased access to education but there are still remote areas and developing regions with limited access to the Internet. </a:t>
            </a:r>
            <a:endParaRPr dirty="0"/>
          </a:p>
        </p:txBody>
      </p:sp>
    </p:spTree>
    <p:extLst>
      <p:ext uri="{BB962C8B-B14F-4D97-AF65-F5344CB8AC3E}">
        <p14:creationId xmlns:p14="http://schemas.microsoft.com/office/powerpoint/2010/main" val="2053501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For instance, </a:t>
            </a:r>
            <a:r>
              <a:rPr lang="en-PH" sz="1100" dirty="0">
                <a:solidFill>
                  <a:schemeClr val="dk1"/>
                </a:solidFill>
                <a:latin typeface="Cabin Medium"/>
                <a:ea typeface="Cabin Medium"/>
                <a:cs typeface="Cabin Medium"/>
                <a:sym typeface="Cabin Medium"/>
              </a:rPr>
              <a:t>The Philippines ranks 68th (out of 120) countries in the 2021 Inclusive Internet Index, which gives an estimate of the extent that the Internet is accessible, affordable, and relevant to the population.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PH" sz="1100" dirty="0">
              <a:solidFill>
                <a:schemeClr val="dk1"/>
              </a:solidFill>
              <a:latin typeface="Cabin Medium"/>
              <a:ea typeface="Cabin Medium"/>
              <a:cs typeface="Cabin Medium"/>
              <a:sym typeface="Cabin Medium"/>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96392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Existing solutions to that problem involve extensions to </a:t>
            </a:r>
            <a:r>
              <a:rPr lang="en-US" dirty="0" err="1"/>
              <a:t>moodle</a:t>
            </a:r>
            <a:r>
              <a:rPr lang="en-US" dirty="0"/>
              <a:t>, an open source LMS that most of us are very familiar with, and </a:t>
            </a:r>
            <a:r>
              <a:rPr lang="en-US" dirty="0" err="1"/>
              <a:t>moodle</a:t>
            </a:r>
            <a:r>
              <a:rPr lang="en-US" dirty="0"/>
              <a:t> itself. </a:t>
            </a:r>
            <a:endParaRPr dirty="0"/>
          </a:p>
        </p:txBody>
      </p:sp>
    </p:spTree>
    <p:extLst>
      <p:ext uri="{BB962C8B-B14F-4D97-AF65-F5344CB8AC3E}">
        <p14:creationId xmlns:p14="http://schemas.microsoft.com/office/powerpoint/2010/main" val="17541164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5375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5439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36686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1402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18e7692301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18e7692301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7507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github.com/joshzes/CMSC206-Interactive-Offline-Course"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github.com/joshzes/CMSC206-Interactive-Offline-Course" TargetMode="External"/><Relationship Id="rId5" Type="http://schemas.openxmlformats.org/officeDocument/2006/relationships/hyperlink" Target="mailto:jlesguerra2@up.edu.ph" TargetMode="External"/><Relationship Id="rId4" Type="http://schemas.openxmlformats.org/officeDocument/2006/relationships/hyperlink" Target="mailto:rhborromeo@up.edu.ph"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
        <p:cNvGrpSpPr/>
        <p:nvPr/>
      </p:nvGrpSpPr>
      <p:grpSpPr>
        <a:xfrm>
          <a:off x="0" y="0"/>
          <a:ext cx="0" cy="0"/>
          <a:chOff x="0" y="0"/>
          <a:chExt cx="0" cy="0"/>
        </a:xfrm>
      </p:grpSpPr>
      <p:sp>
        <p:nvSpPr>
          <p:cNvPr id="59" name="Google Shape;59;p14"/>
          <p:cNvSpPr txBox="1">
            <a:spLocks noGrp="1"/>
          </p:cNvSpPr>
          <p:nvPr>
            <p:ph type="ctrTitle"/>
          </p:nvPr>
        </p:nvSpPr>
        <p:spPr>
          <a:xfrm>
            <a:off x="311700" y="1217350"/>
            <a:ext cx="8520600" cy="15798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PH" b="1" dirty="0">
                <a:solidFill>
                  <a:schemeClr val="lt1"/>
                </a:solidFill>
                <a:latin typeface="Proxima Nova"/>
                <a:ea typeface="Proxima Nova"/>
                <a:cs typeface="Proxima Nova"/>
                <a:sym typeface="Proxima Nova"/>
              </a:rPr>
              <a:t>Offline Course Package for a Database Systems Course</a:t>
            </a:r>
            <a:endParaRPr b="1" dirty="0">
              <a:solidFill>
                <a:schemeClr val="lt1"/>
              </a:solidFill>
              <a:latin typeface="Proxima Nova"/>
              <a:ea typeface="Proxima Nova"/>
              <a:cs typeface="Proxima Nova"/>
              <a:sym typeface="Proxima Nova"/>
            </a:endParaRPr>
          </a:p>
        </p:txBody>
      </p:sp>
      <p:sp>
        <p:nvSpPr>
          <p:cNvPr id="60" name="Google Shape;60;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fontScale="92500" lnSpcReduction="10000"/>
          </a:bodyPr>
          <a:lstStyle/>
          <a:p>
            <a:pPr marL="0" lvl="0" indent="0" algn="ctr" rtl="0">
              <a:spcBef>
                <a:spcPts val="0"/>
              </a:spcBef>
              <a:spcAft>
                <a:spcPts val="0"/>
              </a:spcAft>
              <a:buNone/>
            </a:pPr>
            <a:r>
              <a:rPr lang="en-PH" u="sng" dirty="0">
                <a:solidFill>
                  <a:schemeClr val="lt1"/>
                </a:solidFill>
                <a:latin typeface="Cabin Medium"/>
                <a:ea typeface="Cabin Medium"/>
                <a:cs typeface="Cabin Medium"/>
                <a:sym typeface="Cabin Medium"/>
              </a:rPr>
              <a:t>Ria Mae Borromeo</a:t>
            </a:r>
            <a:r>
              <a:rPr lang="en-PH" dirty="0">
                <a:solidFill>
                  <a:schemeClr val="lt1"/>
                </a:solidFill>
                <a:latin typeface="Cabin Medium"/>
                <a:ea typeface="Cabin Medium"/>
                <a:cs typeface="Cabin Medium"/>
                <a:sym typeface="Cabin Medium"/>
              </a:rPr>
              <a:t> and </a:t>
            </a:r>
            <a:r>
              <a:rPr lang="en-PH" dirty="0" err="1">
                <a:solidFill>
                  <a:schemeClr val="lt1"/>
                </a:solidFill>
                <a:latin typeface="Cabin Medium"/>
                <a:ea typeface="Cabin Medium"/>
                <a:cs typeface="Cabin Medium"/>
                <a:sym typeface="Cabin Medium"/>
              </a:rPr>
              <a:t>Joshze</a:t>
            </a:r>
            <a:r>
              <a:rPr lang="en-PH" dirty="0">
                <a:solidFill>
                  <a:schemeClr val="lt1"/>
                </a:solidFill>
                <a:latin typeface="Cabin Medium"/>
                <a:ea typeface="Cabin Medium"/>
                <a:cs typeface="Cabin Medium"/>
                <a:sym typeface="Cabin Medium"/>
              </a:rPr>
              <a:t> Rica Esguerra</a:t>
            </a:r>
          </a:p>
          <a:p>
            <a:pPr marL="0" lvl="0" indent="0" algn="ctr" rtl="0">
              <a:spcBef>
                <a:spcPts val="0"/>
              </a:spcBef>
              <a:spcAft>
                <a:spcPts val="0"/>
              </a:spcAft>
              <a:buNone/>
            </a:pPr>
            <a:r>
              <a:rPr lang="en-PH" sz="1900" dirty="0">
                <a:solidFill>
                  <a:schemeClr val="lt1"/>
                </a:solidFill>
                <a:latin typeface="Cabin Medium"/>
                <a:ea typeface="Cabin Medium"/>
                <a:cs typeface="Cabin Medium"/>
                <a:sym typeface="Cabin Medium"/>
              </a:rPr>
              <a:t>University of the Philippines Open University</a:t>
            </a:r>
            <a:endParaRPr sz="1900" dirty="0">
              <a:solidFill>
                <a:schemeClr val="lt1"/>
              </a:solidFill>
              <a:latin typeface="Cabin Medium"/>
              <a:ea typeface="Cabin Medium"/>
              <a:cs typeface="Cabin Medium"/>
              <a:sym typeface="Cabin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2" name="Google Shape;79;p17">
            <a:extLst>
              <a:ext uri="{FF2B5EF4-FFF2-40B4-BE49-F238E27FC236}">
                <a16:creationId xmlns:a16="http://schemas.microsoft.com/office/drawing/2014/main" id="{DB5D0C98-29D1-B15E-1FC4-6D51FD050B00}"/>
              </a:ext>
            </a:extLst>
          </p:cNvPr>
          <p:cNvSpPr txBox="1">
            <a:spLocks noGrp="1"/>
          </p:cNvSpPr>
          <p:nvPr>
            <p:ph type="body" idx="1"/>
          </p:nvPr>
        </p:nvSpPr>
        <p:spPr>
          <a:xfrm>
            <a:off x="1795072" y="2113613"/>
            <a:ext cx="5553855" cy="1184223"/>
          </a:xfrm>
          <a:prstGeom prst="rect">
            <a:avLst/>
          </a:prstGeom>
        </p:spPr>
        <p:txBody>
          <a:bodyPr spcFirstLastPara="1" wrap="square" lIns="91425" tIns="91425" rIns="91425" bIns="91425" anchor="t" anchorCtr="0">
            <a:normAutofit fontScale="32500" lnSpcReduction="20000"/>
          </a:bodyPr>
          <a:lstStyle/>
          <a:p>
            <a:pPr marL="0" indent="0" algn="ctr">
              <a:spcAft>
                <a:spcPts val="1200"/>
              </a:spcAft>
              <a:buNone/>
            </a:pPr>
            <a:r>
              <a:rPr lang="en-US" sz="9800" b="1" dirty="0">
                <a:solidFill>
                  <a:schemeClr val="dk1"/>
                </a:solidFill>
                <a:latin typeface="Cabin Medium"/>
                <a:ea typeface="Cabin Medium"/>
                <a:cs typeface="Cabin Medium"/>
                <a:sym typeface="Cabin Medium"/>
              </a:rPr>
              <a:t>Demo</a:t>
            </a:r>
            <a:endParaRPr lang="en-US" sz="3600" b="1" dirty="0">
              <a:solidFill>
                <a:schemeClr val="dk1"/>
              </a:solidFill>
              <a:latin typeface="Cabin Medium"/>
              <a:ea typeface="Cabin Medium"/>
              <a:cs typeface="Cabin Medium"/>
              <a:sym typeface="Cabin Medium"/>
            </a:endParaRPr>
          </a:p>
          <a:p>
            <a:pPr marL="0" indent="0" algn="ctr">
              <a:spcAft>
                <a:spcPts val="1200"/>
              </a:spcAft>
              <a:buNone/>
            </a:pPr>
            <a:r>
              <a:rPr lang="en-US" sz="3600" dirty="0">
                <a:solidFill>
                  <a:schemeClr val="dk1"/>
                </a:solidFill>
                <a:latin typeface="Cabin Medium"/>
                <a:ea typeface="Cabin Medium"/>
                <a:cs typeface="Cabin Medium"/>
                <a:sym typeface="Cabin Medium"/>
                <a:hlinkClick r:id="rId4"/>
              </a:rPr>
              <a:t>https://github.com/joshzes/CMSC206-Interactive-Offline-Course</a:t>
            </a:r>
            <a:r>
              <a:rPr lang="en-US" sz="3600" dirty="0">
                <a:solidFill>
                  <a:schemeClr val="dk1"/>
                </a:solidFill>
                <a:latin typeface="Cabin Medium"/>
                <a:ea typeface="Cabin Medium"/>
                <a:cs typeface="Cabin Medium"/>
                <a:sym typeface="Cabin Medium"/>
              </a:rPr>
              <a:t> </a:t>
            </a:r>
          </a:p>
        </p:txBody>
      </p:sp>
    </p:spTree>
    <p:extLst>
      <p:ext uri="{BB962C8B-B14F-4D97-AF65-F5344CB8AC3E}">
        <p14:creationId xmlns:p14="http://schemas.microsoft.com/office/powerpoint/2010/main" val="691700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872300"/>
            <a:ext cx="7266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sz="3020" dirty="0">
                <a:latin typeface="Proxima Nova Extrabold"/>
                <a:ea typeface="Proxima Nova Extrabold"/>
                <a:cs typeface="Proxima Nova Extrabold"/>
                <a:sym typeface="Proxima Nova Extrabold"/>
              </a:rPr>
              <a:t>Discussion</a:t>
            </a:r>
            <a:endParaRPr sz="3020" dirty="0">
              <a:latin typeface="Proxima Nova Extrabold"/>
              <a:ea typeface="Proxima Nova Extrabold"/>
              <a:cs typeface="Proxima Nova Extrabold"/>
              <a:sym typeface="Proxima Nova Extrabold"/>
            </a:endParaRPr>
          </a:p>
        </p:txBody>
      </p:sp>
      <p:sp>
        <p:nvSpPr>
          <p:cNvPr id="79" name="Google Shape;79;p17"/>
          <p:cNvSpPr txBox="1">
            <a:spLocks noGrp="1"/>
          </p:cNvSpPr>
          <p:nvPr>
            <p:ph type="body" idx="1"/>
          </p:nvPr>
        </p:nvSpPr>
        <p:spPr>
          <a:xfrm>
            <a:off x="311700" y="1668825"/>
            <a:ext cx="7266600" cy="2900100"/>
          </a:xfrm>
          <a:prstGeom prst="rect">
            <a:avLst/>
          </a:prstGeom>
        </p:spPr>
        <p:txBody>
          <a:bodyPr spcFirstLastPara="1" wrap="square" lIns="91425" tIns="91425" rIns="91425" bIns="91425" anchor="t" anchorCtr="0">
            <a:normAutofit fontScale="85000" lnSpcReduction="10000"/>
          </a:bodyPr>
          <a:lstStyle/>
          <a:p>
            <a:pPr marL="342900" indent="-342900">
              <a:spcAft>
                <a:spcPts val="1200"/>
              </a:spcAft>
            </a:pPr>
            <a:r>
              <a:rPr lang="en-US" sz="2000" dirty="0">
                <a:solidFill>
                  <a:schemeClr val="dk1"/>
                </a:solidFill>
                <a:latin typeface="Cabin Medium"/>
                <a:ea typeface="Cabin Medium"/>
                <a:cs typeface="Cabin Medium"/>
                <a:sym typeface="Cabin Medium"/>
              </a:rPr>
              <a:t>The course package addresses the need for an offline course package. While potentially useful, it is still pending evaluation. </a:t>
            </a:r>
          </a:p>
          <a:p>
            <a:pPr marL="342900" indent="-342900">
              <a:spcAft>
                <a:spcPts val="1200"/>
              </a:spcAft>
            </a:pPr>
            <a:r>
              <a:rPr lang="en-US" sz="2000" dirty="0">
                <a:solidFill>
                  <a:schemeClr val="dk1"/>
                </a:solidFill>
                <a:latin typeface="Cabin Medium"/>
                <a:ea typeface="Cabin Medium"/>
                <a:cs typeface="Cabin Medium"/>
                <a:sym typeface="Cabin Medium"/>
              </a:rPr>
              <a:t>Open issues:</a:t>
            </a:r>
          </a:p>
          <a:p>
            <a:pPr marL="800100" lvl="1" indent="-342900">
              <a:spcAft>
                <a:spcPts val="1200"/>
              </a:spcAft>
            </a:pPr>
            <a:r>
              <a:rPr lang="en-US" sz="1800" dirty="0">
                <a:solidFill>
                  <a:schemeClr val="dk1"/>
                </a:solidFill>
                <a:latin typeface="Cabin Medium"/>
                <a:ea typeface="Cabin Medium"/>
                <a:cs typeface="Cabin Medium"/>
                <a:sym typeface="Cabin Medium"/>
              </a:rPr>
              <a:t>Viewing of source codes</a:t>
            </a:r>
          </a:p>
          <a:p>
            <a:pPr marL="800100" lvl="1" indent="-342900">
              <a:spcAft>
                <a:spcPts val="1200"/>
              </a:spcAft>
            </a:pPr>
            <a:r>
              <a:rPr lang="en-US" sz="1800" dirty="0">
                <a:solidFill>
                  <a:schemeClr val="dk1"/>
                </a:solidFill>
                <a:latin typeface="Cabin Medium"/>
                <a:ea typeface="Cabin Medium"/>
                <a:cs typeface="Cabin Medium"/>
                <a:sym typeface="Cabin Medium"/>
              </a:rPr>
              <a:t>Couse materials licensing</a:t>
            </a:r>
          </a:p>
          <a:p>
            <a:pPr marL="800100" lvl="1" indent="-342900">
              <a:spcAft>
                <a:spcPts val="1200"/>
              </a:spcAft>
            </a:pPr>
            <a:r>
              <a:rPr lang="en-US" sz="1800" dirty="0">
                <a:solidFill>
                  <a:schemeClr val="dk1"/>
                </a:solidFill>
                <a:latin typeface="Cabin Medium"/>
                <a:ea typeface="Cabin Medium"/>
                <a:cs typeface="Cabin Medium"/>
                <a:sym typeface="Cabin Medium"/>
              </a:rPr>
              <a:t>Extending to other courses</a:t>
            </a:r>
          </a:p>
          <a:p>
            <a:pPr marL="800100" lvl="1" indent="-342900">
              <a:spcAft>
                <a:spcPts val="1200"/>
              </a:spcAft>
            </a:pPr>
            <a:r>
              <a:rPr lang="en-US" sz="1800" dirty="0">
                <a:solidFill>
                  <a:schemeClr val="dk1"/>
                </a:solidFill>
                <a:latin typeface="Cabin Medium"/>
                <a:ea typeface="Cabin Medium"/>
                <a:cs typeface="Cabin Medium"/>
                <a:sym typeface="Cabin Medium"/>
              </a:rPr>
              <a:t>Class communications</a:t>
            </a:r>
          </a:p>
        </p:txBody>
      </p:sp>
    </p:spTree>
    <p:extLst>
      <p:ext uri="{BB962C8B-B14F-4D97-AF65-F5344CB8AC3E}">
        <p14:creationId xmlns:p14="http://schemas.microsoft.com/office/powerpoint/2010/main" val="2998404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pic>
        <p:nvPicPr>
          <p:cNvPr id="3" name="Picture 2" descr="Table&#10;&#10;Description automatically generated">
            <a:extLst>
              <a:ext uri="{FF2B5EF4-FFF2-40B4-BE49-F238E27FC236}">
                <a16:creationId xmlns:a16="http://schemas.microsoft.com/office/drawing/2014/main" id="{E6EB87E2-232D-2194-375E-F4868A827DD5}"/>
              </a:ext>
            </a:extLst>
          </p:cNvPr>
          <p:cNvPicPr>
            <a:picLocks noChangeAspect="1"/>
          </p:cNvPicPr>
          <p:nvPr/>
        </p:nvPicPr>
        <p:blipFill>
          <a:blip r:embed="rId4"/>
          <a:stretch>
            <a:fillRect/>
          </a:stretch>
        </p:blipFill>
        <p:spPr>
          <a:xfrm>
            <a:off x="3708921" y="660652"/>
            <a:ext cx="4536869" cy="3610548"/>
          </a:xfrm>
          <a:prstGeom prst="rect">
            <a:avLst/>
          </a:prstGeom>
        </p:spPr>
      </p:pic>
      <p:sp>
        <p:nvSpPr>
          <p:cNvPr id="78" name="Google Shape;78;p17"/>
          <p:cNvSpPr txBox="1">
            <a:spLocks noGrp="1"/>
          </p:cNvSpPr>
          <p:nvPr>
            <p:ph type="title"/>
          </p:nvPr>
        </p:nvSpPr>
        <p:spPr>
          <a:xfrm>
            <a:off x="311700" y="872300"/>
            <a:ext cx="7266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sz="3020" dirty="0">
                <a:latin typeface="Proxima Nova Extrabold"/>
                <a:ea typeface="Proxima Nova Extrabold"/>
                <a:cs typeface="Proxima Nova Extrabold"/>
                <a:sym typeface="Proxima Nova Extrabold"/>
              </a:rPr>
              <a:t>Future Work</a:t>
            </a:r>
            <a:endParaRPr sz="3020" dirty="0">
              <a:latin typeface="Proxima Nova Extrabold"/>
              <a:ea typeface="Proxima Nova Extrabold"/>
              <a:cs typeface="Proxima Nova Extrabold"/>
              <a:sym typeface="Proxima Nova Extrabold"/>
            </a:endParaRPr>
          </a:p>
        </p:txBody>
      </p:sp>
      <p:sp>
        <p:nvSpPr>
          <p:cNvPr id="79" name="Google Shape;79;p17"/>
          <p:cNvSpPr txBox="1">
            <a:spLocks noGrp="1"/>
          </p:cNvSpPr>
          <p:nvPr>
            <p:ph type="body" idx="1"/>
          </p:nvPr>
        </p:nvSpPr>
        <p:spPr>
          <a:xfrm>
            <a:off x="311700" y="1668825"/>
            <a:ext cx="3630713" cy="2900100"/>
          </a:xfrm>
          <a:prstGeom prst="rect">
            <a:avLst/>
          </a:prstGeom>
        </p:spPr>
        <p:txBody>
          <a:bodyPr spcFirstLastPara="1" wrap="square" lIns="91425" tIns="91425" rIns="91425" bIns="91425" anchor="t" anchorCtr="0">
            <a:normAutofit/>
          </a:bodyPr>
          <a:lstStyle/>
          <a:p>
            <a:pPr marL="342900" indent="-342900">
              <a:spcAft>
                <a:spcPts val="1200"/>
              </a:spcAft>
            </a:pPr>
            <a:r>
              <a:rPr lang="en-US" sz="2000" dirty="0">
                <a:solidFill>
                  <a:schemeClr val="dk1"/>
                </a:solidFill>
                <a:latin typeface="Cabin Medium"/>
                <a:ea typeface="Cabin Medium"/>
                <a:cs typeface="Cabin Medium"/>
                <a:sym typeface="Cabin Medium"/>
              </a:rPr>
              <a:t>Evaluate in an actual class</a:t>
            </a:r>
          </a:p>
          <a:p>
            <a:pPr marL="342900" indent="-342900">
              <a:spcAft>
                <a:spcPts val="1200"/>
              </a:spcAft>
            </a:pPr>
            <a:r>
              <a:rPr lang="en-US" sz="2000" dirty="0">
                <a:solidFill>
                  <a:schemeClr val="dk1"/>
                </a:solidFill>
                <a:latin typeface="Cabin Medium"/>
                <a:ea typeface="Cabin Medium"/>
                <a:cs typeface="Cabin Medium"/>
                <a:sym typeface="Cabin Medium"/>
              </a:rPr>
              <a:t>Distribute as MOOC</a:t>
            </a:r>
          </a:p>
          <a:p>
            <a:pPr marL="342900" indent="-342900">
              <a:spcAft>
                <a:spcPts val="1200"/>
              </a:spcAft>
            </a:pPr>
            <a:r>
              <a:rPr lang="en-US" sz="2000" dirty="0">
                <a:solidFill>
                  <a:schemeClr val="dk1"/>
                </a:solidFill>
                <a:latin typeface="Cabin Medium"/>
                <a:ea typeface="Cabin Medium"/>
                <a:cs typeface="Cabin Medium"/>
                <a:sym typeface="Cabin Medium"/>
              </a:rPr>
              <a:t>Create a generic version that can be used by any other courses</a:t>
            </a:r>
            <a:endParaRPr lang="en-US" sz="1800" dirty="0">
              <a:solidFill>
                <a:schemeClr val="dk1"/>
              </a:solidFill>
              <a:latin typeface="Cabin Medium"/>
              <a:ea typeface="Cabin Medium"/>
              <a:cs typeface="Cabin Medium"/>
              <a:sym typeface="Cabin Medium"/>
            </a:endParaRPr>
          </a:p>
        </p:txBody>
      </p:sp>
      <p:sp>
        <p:nvSpPr>
          <p:cNvPr id="2" name="TextBox 1">
            <a:extLst>
              <a:ext uri="{FF2B5EF4-FFF2-40B4-BE49-F238E27FC236}">
                <a16:creationId xmlns:a16="http://schemas.microsoft.com/office/drawing/2014/main" id="{31929DE7-3293-98CF-95EB-A9C1DA512AC6}"/>
              </a:ext>
            </a:extLst>
          </p:cNvPr>
          <p:cNvSpPr txBox="1"/>
          <p:nvPr/>
        </p:nvSpPr>
        <p:spPr>
          <a:xfrm>
            <a:off x="3865418" y="4175071"/>
            <a:ext cx="2991525" cy="307777"/>
          </a:xfrm>
          <a:prstGeom prst="rect">
            <a:avLst/>
          </a:prstGeom>
          <a:noFill/>
        </p:spPr>
        <p:txBody>
          <a:bodyPr wrap="none" rtlCol="0">
            <a:spAutoFit/>
          </a:bodyPr>
          <a:lstStyle/>
          <a:p>
            <a:r>
              <a:rPr lang="en-JP" i="1" dirty="0"/>
              <a:t>Offline MOOC Implementation Plan</a:t>
            </a:r>
          </a:p>
        </p:txBody>
      </p:sp>
    </p:spTree>
    <p:extLst>
      <p:ext uri="{BB962C8B-B14F-4D97-AF65-F5344CB8AC3E}">
        <p14:creationId xmlns:p14="http://schemas.microsoft.com/office/powerpoint/2010/main" val="4066264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
        <p:cNvGrpSpPr/>
        <p:nvPr/>
      </p:nvGrpSpPr>
      <p:grpSpPr>
        <a:xfrm>
          <a:off x="0" y="0"/>
          <a:ext cx="0" cy="0"/>
          <a:chOff x="0" y="0"/>
          <a:chExt cx="0" cy="0"/>
        </a:xfrm>
      </p:grpSpPr>
      <p:sp>
        <p:nvSpPr>
          <p:cNvPr id="59" name="Google Shape;59;p14"/>
          <p:cNvSpPr txBox="1">
            <a:spLocks noGrp="1"/>
          </p:cNvSpPr>
          <p:nvPr>
            <p:ph type="ctrTitle"/>
          </p:nvPr>
        </p:nvSpPr>
        <p:spPr>
          <a:xfrm>
            <a:off x="311700" y="1217350"/>
            <a:ext cx="8520600" cy="15798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PH" b="1" dirty="0">
                <a:solidFill>
                  <a:schemeClr val="lt1"/>
                </a:solidFill>
                <a:latin typeface="Proxima Nova"/>
                <a:ea typeface="Proxima Nova"/>
                <a:cs typeface="Proxima Nova"/>
                <a:sym typeface="Proxima Nova"/>
              </a:rPr>
              <a:t>Offline Course Package for a Database Systems Course</a:t>
            </a:r>
            <a:endParaRPr b="1" dirty="0">
              <a:solidFill>
                <a:schemeClr val="lt1"/>
              </a:solidFill>
              <a:latin typeface="Proxima Nova"/>
              <a:ea typeface="Proxima Nova"/>
              <a:cs typeface="Proxima Nova"/>
              <a:sym typeface="Proxima Nova"/>
            </a:endParaRPr>
          </a:p>
        </p:txBody>
      </p:sp>
      <p:sp>
        <p:nvSpPr>
          <p:cNvPr id="60" name="Google Shape;60;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fontScale="92500" lnSpcReduction="10000"/>
          </a:bodyPr>
          <a:lstStyle/>
          <a:p>
            <a:pPr marL="0" lvl="0" indent="0" algn="ctr" rtl="0">
              <a:spcBef>
                <a:spcPts val="0"/>
              </a:spcBef>
              <a:spcAft>
                <a:spcPts val="0"/>
              </a:spcAft>
              <a:buNone/>
            </a:pPr>
            <a:r>
              <a:rPr lang="en-PH" u="sng" dirty="0">
                <a:solidFill>
                  <a:schemeClr val="lt1"/>
                </a:solidFill>
                <a:latin typeface="Cabin Medium"/>
                <a:ea typeface="Cabin Medium"/>
                <a:cs typeface="Cabin Medium"/>
                <a:sym typeface="Cabin Medium"/>
              </a:rPr>
              <a:t>Ria Mae Borromeo</a:t>
            </a:r>
            <a:r>
              <a:rPr lang="en-PH" dirty="0">
                <a:solidFill>
                  <a:schemeClr val="lt1"/>
                </a:solidFill>
                <a:latin typeface="Cabin Medium"/>
                <a:ea typeface="Cabin Medium"/>
                <a:cs typeface="Cabin Medium"/>
                <a:sym typeface="Cabin Medium"/>
              </a:rPr>
              <a:t> and </a:t>
            </a:r>
            <a:r>
              <a:rPr lang="en-PH" dirty="0" err="1">
                <a:solidFill>
                  <a:schemeClr val="lt1"/>
                </a:solidFill>
                <a:latin typeface="Cabin Medium"/>
                <a:ea typeface="Cabin Medium"/>
                <a:cs typeface="Cabin Medium"/>
                <a:sym typeface="Cabin Medium"/>
              </a:rPr>
              <a:t>Joshze</a:t>
            </a:r>
            <a:r>
              <a:rPr lang="en-PH" dirty="0">
                <a:solidFill>
                  <a:schemeClr val="lt1"/>
                </a:solidFill>
                <a:latin typeface="Cabin Medium"/>
                <a:ea typeface="Cabin Medium"/>
                <a:cs typeface="Cabin Medium"/>
                <a:sym typeface="Cabin Medium"/>
              </a:rPr>
              <a:t> Rica Esguerra</a:t>
            </a:r>
          </a:p>
          <a:p>
            <a:pPr marL="0" lvl="0" indent="0" algn="ctr" rtl="0">
              <a:spcBef>
                <a:spcPts val="0"/>
              </a:spcBef>
              <a:spcAft>
                <a:spcPts val="0"/>
              </a:spcAft>
              <a:buNone/>
            </a:pPr>
            <a:r>
              <a:rPr lang="en-PH" sz="1900" dirty="0">
                <a:solidFill>
                  <a:schemeClr val="lt1"/>
                </a:solidFill>
                <a:latin typeface="Cabin Medium"/>
                <a:ea typeface="Cabin Medium"/>
                <a:cs typeface="Cabin Medium"/>
                <a:sym typeface="Cabin Medium"/>
              </a:rPr>
              <a:t>University of the Philippines Open University</a:t>
            </a:r>
            <a:endParaRPr sz="1900" dirty="0">
              <a:solidFill>
                <a:schemeClr val="lt1"/>
              </a:solidFill>
              <a:latin typeface="Cabin Medium"/>
              <a:ea typeface="Cabin Medium"/>
              <a:cs typeface="Cabin Medium"/>
              <a:sym typeface="Cabin Medium"/>
            </a:endParaRPr>
          </a:p>
        </p:txBody>
      </p:sp>
    </p:spTree>
    <p:extLst>
      <p:ext uri="{BB962C8B-B14F-4D97-AF65-F5344CB8AC3E}">
        <p14:creationId xmlns:p14="http://schemas.microsoft.com/office/powerpoint/2010/main" val="312391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2" name="Google Shape;79;p17">
            <a:extLst>
              <a:ext uri="{FF2B5EF4-FFF2-40B4-BE49-F238E27FC236}">
                <a16:creationId xmlns:a16="http://schemas.microsoft.com/office/drawing/2014/main" id="{DB5D0C98-29D1-B15E-1FC4-6D51FD050B00}"/>
              </a:ext>
            </a:extLst>
          </p:cNvPr>
          <p:cNvSpPr txBox="1">
            <a:spLocks noGrp="1"/>
          </p:cNvSpPr>
          <p:nvPr>
            <p:ph type="body" idx="1"/>
          </p:nvPr>
        </p:nvSpPr>
        <p:spPr>
          <a:xfrm>
            <a:off x="1795072" y="2113613"/>
            <a:ext cx="5553855" cy="1184223"/>
          </a:xfrm>
          <a:prstGeom prst="rect">
            <a:avLst/>
          </a:prstGeom>
        </p:spPr>
        <p:txBody>
          <a:bodyPr spcFirstLastPara="1" wrap="square" lIns="91425" tIns="91425" rIns="91425" bIns="91425" anchor="t" anchorCtr="0">
            <a:normAutofit fontScale="25000" lnSpcReduction="20000"/>
          </a:bodyPr>
          <a:lstStyle/>
          <a:p>
            <a:pPr marL="0" indent="0" algn="ctr">
              <a:spcAft>
                <a:spcPts val="1200"/>
              </a:spcAft>
              <a:buNone/>
            </a:pPr>
            <a:r>
              <a:rPr lang="en-US" sz="9800" b="1" dirty="0">
                <a:solidFill>
                  <a:schemeClr val="dk1"/>
                </a:solidFill>
                <a:latin typeface="Cabin Medium"/>
                <a:ea typeface="Cabin Medium"/>
                <a:cs typeface="Cabin Medium"/>
                <a:sym typeface="Cabin Medium"/>
              </a:rPr>
              <a:t>Thank you!</a:t>
            </a:r>
          </a:p>
          <a:p>
            <a:pPr marL="0" indent="0" algn="ctr">
              <a:spcAft>
                <a:spcPts val="1200"/>
              </a:spcAft>
              <a:buNone/>
            </a:pPr>
            <a:r>
              <a:rPr lang="en-US" sz="3600" b="1" dirty="0">
                <a:solidFill>
                  <a:schemeClr val="dk1"/>
                </a:solidFill>
                <a:latin typeface="Cabin Medium"/>
                <a:ea typeface="Cabin Medium"/>
                <a:cs typeface="Cabin Medium"/>
                <a:sym typeface="Cabin Medium"/>
                <a:hlinkClick r:id="rId4"/>
              </a:rPr>
              <a:t>rhborromeo@up.edu.ph</a:t>
            </a:r>
            <a:r>
              <a:rPr lang="en-US" sz="3600" b="1" dirty="0">
                <a:solidFill>
                  <a:schemeClr val="dk1"/>
                </a:solidFill>
                <a:latin typeface="Cabin Medium"/>
                <a:ea typeface="Cabin Medium"/>
                <a:cs typeface="Cabin Medium"/>
                <a:sym typeface="Cabin Medium"/>
              </a:rPr>
              <a:t>, </a:t>
            </a:r>
            <a:r>
              <a:rPr lang="en-US" sz="3600" b="1" dirty="0">
                <a:solidFill>
                  <a:schemeClr val="dk1"/>
                </a:solidFill>
                <a:latin typeface="Cabin Medium"/>
                <a:ea typeface="Cabin Medium"/>
                <a:cs typeface="Cabin Medium"/>
                <a:sym typeface="Cabin Medium"/>
                <a:hlinkClick r:id="rId5"/>
              </a:rPr>
              <a:t>jlesguerra2@up.edu.ph</a:t>
            </a:r>
            <a:r>
              <a:rPr lang="en-US" sz="3600" b="1" dirty="0">
                <a:solidFill>
                  <a:schemeClr val="dk1"/>
                </a:solidFill>
                <a:latin typeface="Cabin Medium"/>
                <a:ea typeface="Cabin Medium"/>
                <a:cs typeface="Cabin Medium"/>
                <a:sym typeface="Cabin Medium"/>
              </a:rPr>
              <a:t> </a:t>
            </a:r>
          </a:p>
          <a:p>
            <a:pPr marL="0" indent="0" algn="ctr">
              <a:spcAft>
                <a:spcPts val="1200"/>
              </a:spcAft>
              <a:buNone/>
            </a:pPr>
            <a:r>
              <a:rPr lang="en-US" sz="3600" dirty="0">
                <a:solidFill>
                  <a:schemeClr val="dk1"/>
                </a:solidFill>
                <a:latin typeface="Cabin Medium"/>
                <a:ea typeface="Cabin Medium"/>
                <a:cs typeface="Cabin Medium"/>
                <a:sym typeface="Cabin Medium"/>
                <a:hlinkClick r:id="rId6"/>
              </a:rPr>
              <a:t>https://github.com/joshzes/CMSC206-Interactive-Offline-Course</a:t>
            </a:r>
            <a:r>
              <a:rPr lang="en-US" sz="3600" dirty="0">
                <a:solidFill>
                  <a:schemeClr val="dk1"/>
                </a:solidFill>
                <a:latin typeface="Cabin Medium"/>
                <a:ea typeface="Cabin Medium"/>
                <a:cs typeface="Cabin Medium"/>
                <a:sym typeface="Cabin Medium"/>
              </a:rPr>
              <a:t> </a:t>
            </a:r>
          </a:p>
        </p:txBody>
      </p:sp>
    </p:spTree>
    <p:extLst>
      <p:ext uri="{BB962C8B-B14F-4D97-AF65-F5344CB8AC3E}">
        <p14:creationId xmlns:p14="http://schemas.microsoft.com/office/powerpoint/2010/main" val="2063666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872300"/>
            <a:ext cx="7266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sz="3020" dirty="0">
                <a:latin typeface="Proxima Nova Extrabold"/>
                <a:ea typeface="Proxima Nova Extrabold"/>
                <a:cs typeface="Proxima Nova Extrabold"/>
                <a:sym typeface="Proxima Nova Extrabold"/>
              </a:rPr>
              <a:t>Introduction</a:t>
            </a:r>
            <a:endParaRPr sz="3020" dirty="0">
              <a:latin typeface="Proxima Nova Extrabold"/>
              <a:ea typeface="Proxima Nova Extrabold"/>
              <a:cs typeface="Proxima Nova Extrabold"/>
              <a:sym typeface="Proxima Nova Extrabold"/>
            </a:endParaRPr>
          </a:p>
        </p:txBody>
      </p:sp>
      <p:sp>
        <p:nvSpPr>
          <p:cNvPr id="79" name="Google Shape;79;p17"/>
          <p:cNvSpPr txBox="1">
            <a:spLocks noGrp="1"/>
          </p:cNvSpPr>
          <p:nvPr>
            <p:ph type="body" idx="1"/>
          </p:nvPr>
        </p:nvSpPr>
        <p:spPr>
          <a:xfrm>
            <a:off x="311700" y="1668825"/>
            <a:ext cx="7266600" cy="2900100"/>
          </a:xfrm>
          <a:prstGeom prst="rect">
            <a:avLst/>
          </a:prstGeom>
        </p:spPr>
        <p:txBody>
          <a:bodyPr spcFirstLastPara="1" wrap="square" lIns="91425" tIns="91425" rIns="91425" bIns="91425" anchor="t" anchorCtr="0">
            <a:normAutofit fontScale="92500" lnSpcReduction="20000"/>
          </a:bodyPr>
          <a:lstStyle/>
          <a:p>
            <a:pPr marL="342900" indent="-342900">
              <a:spcAft>
                <a:spcPts val="1200"/>
              </a:spcAft>
            </a:pPr>
            <a:r>
              <a:rPr lang="en-PH" sz="2000" dirty="0">
                <a:solidFill>
                  <a:schemeClr val="dk1"/>
                </a:solidFill>
                <a:latin typeface="Cabin Medium"/>
                <a:ea typeface="Cabin Medium"/>
                <a:cs typeface="Cabin Medium"/>
                <a:sym typeface="Cabin Medium"/>
              </a:rPr>
              <a:t>Recently, remote learning for Database Systems courses (a core course in Computer Science) has become popular in educational and professional development institutions. </a:t>
            </a:r>
          </a:p>
          <a:p>
            <a:pPr marL="342900" indent="-342900">
              <a:spcAft>
                <a:spcPts val="1200"/>
              </a:spcAft>
            </a:pPr>
            <a:r>
              <a:rPr lang="en-PH" sz="2000" dirty="0">
                <a:solidFill>
                  <a:schemeClr val="dk1"/>
                </a:solidFill>
                <a:latin typeface="Cabin Medium"/>
                <a:ea typeface="Cabin Medium"/>
                <a:cs typeface="Cabin Medium"/>
                <a:sym typeface="Cabin Medium"/>
              </a:rPr>
              <a:t>These courses are typically done over the Internet using Learning Management Systems (LMS).</a:t>
            </a:r>
          </a:p>
          <a:p>
            <a:pPr marL="342900" indent="-342900">
              <a:spcAft>
                <a:spcPts val="1200"/>
              </a:spcAft>
            </a:pPr>
            <a:r>
              <a:rPr lang="en-PH" sz="2000" dirty="0">
                <a:solidFill>
                  <a:schemeClr val="dk1"/>
                </a:solidFill>
                <a:latin typeface="Cabin Medium"/>
                <a:ea typeface="Cabin Medium"/>
                <a:cs typeface="Cabin Medium"/>
                <a:sym typeface="Cabin Medium"/>
              </a:rPr>
              <a:t>While the Internet has enabled increased access to education, there are still remote areas and developing regions with limited access to the Internet. </a:t>
            </a:r>
            <a:endParaRPr sz="2000" dirty="0">
              <a:solidFill>
                <a:schemeClr val="dk1"/>
              </a:solidFill>
              <a:latin typeface="Cabin Medium"/>
              <a:ea typeface="Cabin Medium"/>
              <a:cs typeface="Cabin Medium"/>
              <a:sym typeface="Cabin Medium"/>
            </a:endParaRPr>
          </a:p>
        </p:txBody>
      </p:sp>
    </p:spTree>
    <p:extLst>
      <p:ext uri="{BB962C8B-B14F-4D97-AF65-F5344CB8AC3E}">
        <p14:creationId xmlns:p14="http://schemas.microsoft.com/office/powerpoint/2010/main" val="2525596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872300"/>
            <a:ext cx="7266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sz="3020" dirty="0">
                <a:latin typeface="Proxima Nova Extrabold"/>
                <a:ea typeface="Proxima Nova Extrabold"/>
                <a:cs typeface="Proxima Nova Extrabold"/>
                <a:sym typeface="Proxima Nova Extrabold"/>
              </a:rPr>
              <a:t>Introduction</a:t>
            </a:r>
            <a:endParaRPr sz="3020" dirty="0">
              <a:latin typeface="Proxima Nova Extrabold"/>
              <a:ea typeface="Proxima Nova Extrabold"/>
              <a:cs typeface="Proxima Nova Extrabold"/>
              <a:sym typeface="Proxima Nova Extrabold"/>
            </a:endParaRPr>
          </a:p>
        </p:txBody>
      </p:sp>
      <p:sp>
        <p:nvSpPr>
          <p:cNvPr id="79" name="Google Shape;79;p17"/>
          <p:cNvSpPr txBox="1">
            <a:spLocks noGrp="1"/>
          </p:cNvSpPr>
          <p:nvPr>
            <p:ph type="body" idx="1"/>
          </p:nvPr>
        </p:nvSpPr>
        <p:spPr>
          <a:xfrm>
            <a:off x="311700" y="1668825"/>
            <a:ext cx="7266600" cy="2900100"/>
          </a:xfrm>
          <a:prstGeom prst="rect">
            <a:avLst/>
          </a:prstGeom>
        </p:spPr>
        <p:txBody>
          <a:bodyPr spcFirstLastPara="1" wrap="square" lIns="91425" tIns="91425" rIns="91425" bIns="91425" anchor="t" anchorCtr="0">
            <a:normAutofit lnSpcReduction="10000"/>
          </a:bodyPr>
          <a:lstStyle/>
          <a:p>
            <a:pPr marL="342900" indent="-342900">
              <a:spcAft>
                <a:spcPts val="1200"/>
              </a:spcAft>
            </a:pPr>
            <a:r>
              <a:rPr lang="en-PH" sz="2000" dirty="0">
                <a:solidFill>
                  <a:schemeClr val="dk1"/>
                </a:solidFill>
                <a:latin typeface="Cabin Medium"/>
                <a:ea typeface="Cabin Medium"/>
                <a:cs typeface="Cabin Medium"/>
                <a:sym typeface="Cabin Medium"/>
              </a:rPr>
              <a:t>The Philippines ranks 68th (out of 120) countries in the 2021 Inclusive Internet Index, which gives an estimate of the extent that the Internet is accessible, affordable, and relevant to the population.</a:t>
            </a:r>
          </a:p>
          <a:p>
            <a:pPr marL="342900" indent="-342900">
              <a:spcAft>
                <a:spcPts val="1200"/>
              </a:spcAft>
            </a:pPr>
            <a:r>
              <a:rPr lang="en-PH" sz="2000" dirty="0">
                <a:solidFill>
                  <a:schemeClr val="dk1"/>
                </a:solidFill>
                <a:latin typeface="Cabin Medium"/>
                <a:ea typeface="Cabin Medium"/>
                <a:cs typeface="Cabin Medium"/>
                <a:sym typeface="Cabin Medium"/>
              </a:rPr>
              <a:t>To not disadvantage learners in areas with limited Internet connectivity, there is a need to make online courses available offline.</a:t>
            </a:r>
            <a:endParaRPr sz="2000" dirty="0">
              <a:solidFill>
                <a:schemeClr val="dk1"/>
              </a:solidFill>
              <a:latin typeface="Cabin Medium"/>
              <a:ea typeface="Cabin Medium"/>
              <a:cs typeface="Cabin Medium"/>
              <a:sym typeface="Cabin Medium"/>
            </a:endParaRPr>
          </a:p>
        </p:txBody>
      </p:sp>
    </p:spTree>
    <p:extLst>
      <p:ext uri="{BB962C8B-B14F-4D97-AF65-F5344CB8AC3E}">
        <p14:creationId xmlns:p14="http://schemas.microsoft.com/office/powerpoint/2010/main" val="120705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872300"/>
            <a:ext cx="7266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sz="3020" dirty="0">
                <a:latin typeface="Proxima Nova Extrabold"/>
                <a:ea typeface="Proxima Nova Extrabold"/>
                <a:cs typeface="Proxima Nova Extrabold"/>
                <a:sym typeface="Proxima Nova Extrabold"/>
              </a:rPr>
              <a:t>Existing Solutions</a:t>
            </a:r>
            <a:endParaRPr sz="3020" dirty="0">
              <a:latin typeface="Proxima Nova Extrabold"/>
              <a:ea typeface="Proxima Nova Extrabold"/>
              <a:cs typeface="Proxima Nova Extrabold"/>
              <a:sym typeface="Proxima Nova Extrabold"/>
            </a:endParaRPr>
          </a:p>
        </p:txBody>
      </p:sp>
      <p:sp>
        <p:nvSpPr>
          <p:cNvPr id="79" name="Google Shape;79;p17"/>
          <p:cNvSpPr txBox="1">
            <a:spLocks noGrp="1"/>
          </p:cNvSpPr>
          <p:nvPr>
            <p:ph type="body" idx="1"/>
          </p:nvPr>
        </p:nvSpPr>
        <p:spPr>
          <a:xfrm>
            <a:off x="311700" y="1668825"/>
            <a:ext cx="7266600" cy="2900100"/>
          </a:xfrm>
          <a:prstGeom prst="rect">
            <a:avLst/>
          </a:prstGeom>
        </p:spPr>
        <p:txBody>
          <a:bodyPr spcFirstLastPara="1" wrap="square" lIns="91425" tIns="91425" rIns="91425" bIns="91425" anchor="t" anchorCtr="0">
            <a:normAutofit fontScale="92500" lnSpcReduction="10000"/>
          </a:bodyPr>
          <a:lstStyle/>
          <a:p>
            <a:pPr marL="342900" indent="-342900">
              <a:spcAft>
                <a:spcPts val="1200"/>
              </a:spcAft>
            </a:pPr>
            <a:r>
              <a:rPr lang="en-US" sz="2000" b="1" dirty="0">
                <a:solidFill>
                  <a:schemeClr val="dk1"/>
                </a:solidFill>
                <a:latin typeface="Cabin Medium"/>
                <a:ea typeface="Cabin Medium"/>
                <a:cs typeface="Cabin Medium"/>
                <a:sym typeface="Cabin Medium"/>
              </a:rPr>
              <a:t>Extensions to Moodle</a:t>
            </a:r>
          </a:p>
          <a:p>
            <a:pPr marL="742950" lvl="1" indent="-285750">
              <a:spcAft>
                <a:spcPts val="1200"/>
              </a:spcAft>
            </a:pPr>
            <a:r>
              <a:rPr lang="en-US" sz="1800" dirty="0">
                <a:solidFill>
                  <a:schemeClr val="dk1"/>
                </a:solidFill>
                <a:latin typeface="Cabin Medium"/>
                <a:ea typeface="Cabin Medium"/>
                <a:cs typeface="Cabin Medium"/>
                <a:sym typeface="Cabin Medium"/>
              </a:rPr>
              <a:t>An offline web application using HTML5 that provides an offline interface for students to work offline then retrieve/submit activities from/to their institution’s Moodle LMS once they are online (</a:t>
            </a:r>
            <a:r>
              <a:rPr lang="en-US" sz="1800" dirty="0" err="1">
                <a:solidFill>
                  <a:schemeClr val="dk1"/>
                </a:solidFill>
                <a:latin typeface="Cabin Medium"/>
                <a:ea typeface="Cabin Medium"/>
                <a:cs typeface="Cabin Medium"/>
                <a:sym typeface="Cabin Medium"/>
              </a:rPr>
              <a:t>Ijtihadie</a:t>
            </a:r>
            <a:r>
              <a:rPr lang="en-US" sz="1800" dirty="0">
                <a:solidFill>
                  <a:schemeClr val="dk1"/>
                </a:solidFill>
                <a:latin typeface="Cabin Medium"/>
                <a:ea typeface="Cabin Medium"/>
                <a:cs typeface="Cabin Medium"/>
                <a:sym typeface="Cabin Medium"/>
              </a:rPr>
              <a:t>, 2010)</a:t>
            </a:r>
          </a:p>
          <a:p>
            <a:pPr marL="742950" lvl="1" indent="-285750">
              <a:spcAft>
                <a:spcPts val="1200"/>
              </a:spcAft>
            </a:pPr>
            <a:r>
              <a:rPr lang="en-US" sz="1800" dirty="0">
                <a:solidFill>
                  <a:schemeClr val="dk1"/>
                </a:solidFill>
                <a:latin typeface="Cabin Medium"/>
                <a:ea typeface="Cabin Medium"/>
                <a:cs typeface="Cabin Medium"/>
                <a:sym typeface="Cabin Medium"/>
              </a:rPr>
              <a:t>Extension to to enable Moodle to run in offline mode, allowing learners to perform activities offline and sync their progress to the Moodle server once a connection is restored (</a:t>
            </a:r>
            <a:r>
              <a:rPr lang="en-US" sz="1800" dirty="0" err="1">
                <a:solidFill>
                  <a:schemeClr val="dk1"/>
                </a:solidFill>
                <a:latin typeface="Cabin Medium"/>
                <a:ea typeface="Cabin Medium"/>
                <a:cs typeface="Cabin Medium"/>
                <a:sym typeface="Cabin Medium"/>
              </a:rPr>
              <a:t>Ngom</a:t>
            </a:r>
            <a:r>
              <a:rPr lang="en-US" sz="1800" dirty="0">
                <a:solidFill>
                  <a:schemeClr val="dk1"/>
                </a:solidFill>
                <a:latin typeface="Cabin Medium"/>
                <a:ea typeface="Cabin Medium"/>
                <a:cs typeface="Cabin Medium"/>
                <a:sym typeface="Cabin Medium"/>
              </a:rPr>
              <a:t>, 2012)</a:t>
            </a:r>
          </a:p>
          <a:p>
            <a:pPr marL="742950" lvl="1" indent="-285750">
              <a:spcAft>
                <a:spcPts val="1200"/>
              </a:spcAft>
            </a:pPr>
            <a:endParaRPr lang="en-US" sz="1800" dirty="0">
              <a:solidFill>
                <a:schemeClr val="dk1"/>
              </a:solidFill>
              <a:latin typeface="Cabin Medium"/>
              <a:ea typeface="Cabin Medium"/>
              <a:cs typeface="Cabin Medium"/>
              <a:sym typeface="Cabin Medium"/>
            </a:endParaRPr>
          </a:p>
          <a:p>
            <a:pPr marL="742950" lvl="1" indent="-285750">
              <a:spcAft>
                <a:spcPts val="1200"/>
              </a:spcAft>
            </a:pPr>
            <a:endParaRPr lang="en-US" sz="1800" dirty="0">
              <a:solidFill>
                <a:schemeClr val="dk1"/>
              </a:solidFill>
              <a:latin typeface="Cabin Medium"/>
              <a:ea typeface="Cabin Medium"/>
              <a:cs typeface="Cabin Medium"/>
              <a:sym typeface="Cabin Medium"/>
            </a:endParaRPr>
          </a:p>
        </p:txBody>
      </p:sp>
    </p:spTree>
    <p:extLst>
      <p:ext uri="{BB962C8B-B14F-4D97-AF65-F5344CB8AC3E}">
        <p14:creationId xmlns:p14="http://schemas.microsoft.com/office/powerpoint/2010/main" val="3703431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872300"/>
            <a:ext cx="7266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sz="3020" dirty="0">
                <a:latin typeface="Proxima Nova Extrabold"/>
                <a:ea typeface="Proxima Nova Extrabold"/>
                <a:cs typeface="Proxima Nova Extrabold"/>
                <a:sym typeface="Proxima Nova Extrabold"/>
              </a:rPr>
              <a:t>Existing Solutions</a:t>
            </a:r>
            <a:endParaRPr sz="3020" dirty="0">
              <a:latin typeface="Proxima Nova Extrabold"/>
              <a:ea typeface="Proxima Nova Extrabold"/>
              <a:cs typeface="Proxima Nova Extrabold"/>
              <a:sym typeface="Proxima Nova Extrabold"/>
            </a:endParaRPr>
          </a:p>
        </p:txBody>
      </p:sp>
      <p:sp>
        <p:nvSpPr>
          <p:cNvPr id="79" name="Google Shape;79;p17"/>
          <p:cNvSpPr txBox="1">
            <a:spLocks noGrp="1"/>
          </p:cNvSpPr>
          <p:nvPr>
            <p:ph type="body" idx="1"/>
          </p:nvPr>
        </p:nvSpPr>
        <p:spPr>
          <a:xfrm>
            <a:off x="311700" y="1668825"/>
            <a:ext cx="7266600" cy="2900100"/>
          </a:xfrm>
          <a:prstGeom prst="rect">
            <a:avLst/>
          </a:prstGeom>
        </p:spPr>
        <p:txBody>
          <a:bodyPr spcFirstLastPara="1" wrap="square" lIns="91425" tIns="91425" rIns="91425" bIns="91425" anchor="t" anchorCtr="0">
            <a:normAutofit/>
          </a:bodyPr>
          <a:lstStyle/>
          <a:p>
            <a:pPr marL="342900" indent="-342900">
              <a:spcAft>
                <a:spcPts val="1200"/>
              </a:spcAft>
            </a:pPr>
            <a:r>
              <a:rPr lang="en-US" sz="2000" b="1" dirty="0">
                <a:solidFill>
                  <a:schemeClr val="dk1"/>
                </a:solidFill>
                <a:latin typeface="Cabin Medium"/>
                <a:ea typeface="Cabin Medium"/>
                <a:cs typeface="Cabin Medium"/>
                <a:sym typeface="Cabin Medium"/>
              </a:rPr>
              <a:t>Extensions to Moodle</a:t>
            </a:r>
          </a:p>
          <a:p>
            <a:pPr marL="742950" lvl="1" indent="-285750">
              <a:spcAft>
                <a:spcPts val="1200"/>
              </a:spcAft>
            </a:pPr>
            <a:r>
              <a:rPr lang="en-US" sz="1800" dirty="0">
                <a:solidFill>
                  <a:schemeClr val="dk1"/>
                </a:solidFill>
                <a:latin typeface="Cabin Medium"/>
                <a:ea typeface="Cabin Medium"/>
                <a:cs typeface="Cabin Medium"/>
                <a:sym typeface="Cabin Medium"/>
              </a:rPr>
              <a:t>MOLEAP - an offline learning management system based on Moodle. The system can be executed by booting a USB or CD ROM drive. It also features an office suite, graphics editor, and multimedia player and the ability to enable two-way communication and updates when connected to the Internet  (Hillier, 2017)</a:t>
            </a:r>
          </a:p>
          <a:p>
            <a:pPr marL="742950" lvl="1" indent="-285750">
              <a:spcAft>
                <a:spcPts val="1200"/>
              </a:spcAft>
            </a:pPr>
            <a:endParaRPr lang="en-US" sz="1800" dirty="0">
              <a:solidFill>
                <a:schemeClr val="dk1"/>
              </a:solidFill>
              <a:latin typeface="Cabin Medium"/>
              <a:ea typeface="Cabin Medium"/>
              <a:cs typeface="Cabin Medium"/>
              <a:sym typeface="Cabin Medium"/>
            </a:endParaRPr>
          </a:p>
          <a:p>
            <a:pPr marL="742950" lvl="1" indent="-285750">
              <a:spcAft>
                <a:spcPts val="1200"/>
              </a:spcAft>
            </a:pPr>
            <a:endParaRPr lang="en-US" sz="1800" dirty="0">
              <a:solidFill>
                <a:schemeClr val="dk1"/>
              </a:solidFill>
              <a:latin typeface="Cabin Medium"/>
              <a:ea typeface="Cabin Medium"/>
              <a:cs typeface="Cabin Medium"/>
              <a:sym typeface="Cabin Medium"/>
            </a:endParaRPr>
          </a:p>
        </p:txBody>
      </p:sp>
    </p:spTree>
    <p:extLst>
      <p:ext uri="{BB962C8B-B14F-4D97-AF65-F5344CB8AC3E}">
        <p14:creationId xmlns:p14="http://schemas.microsoft.com/office/powerpoint/2010/main" val="42381676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872300"/>
            <a:ext cx="7266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sz="3020" dirty="0">
                <a:latin typeface="Proxima Nova Extrabold"/>
                <a:ea typeface="Proxima Nova Extrabold"/>
                <a:cs typeface="Proxima Nova Extrabold"/>
                <a:sym typeface="Proxima Nova Extrabold"/>
              </a:rPr>
              <a:t>Existing Solutions</a:t>
            </a:r>
            <a:endParaRPr sz="3020" dirty="0">
              <a:latin typeface="Proxima Nova Extrabold"/>
              <a:ea typeface="Proxima Nova Extrabold"/>
              <a:cs typeface="Proxima Nova Extrabold"/>
              <a:sym typeface="Proxima Nova Extrabold"/>
            </a:endParaRPr>
          </a:p>
        </p:txBody>
      </p:sp>
      <p:sp>
        <p:nvSpPr>
          <p:cNvPr id="79" name="Google Shape;79;p17"/>
          <p:cNvSpPr txBox="1">
            <a:spLocks noGrp="1"/>
          </p:cNvSpPr>
          <p:nvPr>
            <p:ph type="body" idx="1"/>
          </p:nvPr>
        </p:nvSpPr>
        <p:spPr>
          <a:xfrm>
            <a:off x="311700" y="1668825"/>
            <a:ext cx="7266600" cy="2900100"/>
          </a:xfrm>
          <a:prstGeom prst="rect">
            <a:avLst/>
          </a:prstGeom>
        </p:spPr>
        <p:txBody>
          <a:bodyPr spcFirstLastPara="1" wrap="square" lIns="91425" tIns="91425" rIns="91425" bIns="91425" anchor="t" anchorCtr="0">
            <a:normAutofit/>
          </a:bodyPr>
          <a:lstStyle/>
          <a:p>
            <a:pPr marL="342900" indent="-342900">
              <a:spcAft>
                <a:spcPts val="1200"/>
              </a:spcAft>
            </a:pPr>
            <a:r>
              <a:rPr lang="en-US" sz="2000" b="1" dirty="0">
                <a:solidFill>
                  <a:schemeClr val="dk1"/>
                </a:solidFill>
                <a:latin typeface="Cabin Medium"/>
                <a:ea typeface="Cabin Medium"/>
                <a:cs typeface="Cabin Medium"/>
                <a:sym typeface="Cabin Medium"/>
              </a:rPr>
              <a:t>Moodle</a:t>
            </a:r>
          </a:p>
          <a:p>
            <a:pPr marL="742950" lvl="1" indent="-285750">
              <a:spcAft>
                <a:spcPts val="1200"/>
              </a:spcAft>
            </a:pPr>
            <a:r>
              <a:rPr lang="en-US" sz="1800" dirty="0">
                <a:solidFill>
                  <a:schemeClr val="dk1"/>
                </a:solidFill>
                <a:latin typeface="Cabin Medium"/>
                <a:ea typeface="Cabin Medium"/>
                <a:cs typeface="Cabin Medium"/>
                <a:sym typeface="Cabin Medium"/>
              </a:rPr>
              <a:t>The current version of Moodle allows offline access through the Moodle Mobile app. Once students download the entire course site, they can access the course contents in the Moodle Mobile app. When reconnected to the Internet, their assignment submissions and discussion forum posts are synced to the Moodle server.</a:t>
            </a:r>
          </a:p>
          <a:p>
            <a:pPr marL="742950" lvl="1" indent="-285750">
              <a:spcAft>
                <a:spcPts val="1200"/>
              </a:spcAft>
            </a:pPr>
            <a:endParaRPr lang="en-US" sz="1800" dirty="0">
              <a:solidFill>
                <a:schemeClr val="dk1"/>
              </a:solidFill>
              <a:latin typeface="Cabin Medium"/>
              <a:ea typeface="Cabin Medium"/>
              <a:cs typeface="Cabin Medium"/>
              <a:sym typeface="Cabin Medium"/>
            </a:endParaRPr>
          </a:p>
          <a:p>
            <a:pPr marL="742950" lvl="1" indent="-285750">
              <a:spcAft>
                <a:spcPts val="1200"/>
              </a:spcAft>
            </a:pPr>
            <a:endParaRPr lang="en-US" sz="1800" dirty="0">
              <a:solidFill>
                <a:schemeClr val="dk1"/>
              </a:solidFill>
              <a:latin typeface="Cabin Medium"/>
              <a:ea typeface="Cabin Medium"/>
              <a:cs typeface="Cabin Medium"/>
              <a:sym typeface="Cabin Medium"/>
            </a:endParaRPr>
          </a:p>
        </p:txBody>
      </p:sp>
    </p:spTree>
    <p:extLst>
      <p:ext uri="{BB962C8B-B14F-4D97-AF65-F5344CB8AC3E}">
        <p14:creationId xmlns:p14="http://schemas.microsoft.com/office/powerpoint/2010/main" val="2071590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9" name="Google Shape;79;p17"/>
          <p:cNvSpPr txBox="1">
            <a:spLocks noGrp="1"/>
          </p:cNvSpPr>
          <p:nvPr>
            <p:ph type="body" idx="1"/>
          </p:nvPr>
        </p:nvSpPr>
        <p:spPr>
          <a:xfrm>
            <a:off x="2241029" y="1503933"/>
            <a:ext cx="4661941" cy="2900100"/>
          </a:xfrm>
          <a:prstGeom prst="rect">
            <a:avLst/>
          </a:prstGeom>
        </p:spPr>
        <p:txBody>
          <a:bodyPr spcFirstLastPara="1" wrap="square" lIns="91425" tIns="91425" rIns="91425" bIns="91425" anchor="t" anchorCtr="0">
            <a:normAutofit/>
          </a:bodyPr>
          <a:lstStyle/>
          <a:p>
            <a:pPr marL="0" indent="0" algn="ctr">
              <a:spcAft>
                <a:spcPts val="1200"/>
              </a:spcAft>
              <a:buNone/>
            </a:pPr>
            <a:r>
              <a:rPr lang="en-US" sz="2400" dirty="0">
                <a:solidFill>
                  <a:schemeClr val="dk1"/>
                </a:solidFill>
                <a:latin typeface="Cabin Medium"/>
                <a:ea typeface="Cabin Medium"/>
                <a:cs typeface="Cabin Medium"/>
                <a:sym typeface="Cabin Medium"/>
              </a:rPr>
              <a:t>While the Moodle Mobile app is an excellent option for offline access, it is still limited to Moodle users and mobile users. </a:t>
            </a:r>
          </a:p>
        </p:txBody>
      </p:sp>
    </p:spTree>
    <p:extLst>
      <p:ext uri="{BB962C8B-B14F-4D97-AF65-F5344CB8AC3E}">
        <p14:creationId xmlns:p14="http://schemas.microsoft.com/office/powerpoint/2010/main" val="2098285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872300"/>
            <a:ext cx="7266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sz="3020" dirty="0">
                <a:latin typeface="Proxima Nova Extrabold"/>
                <a:ea typeface="Proxima Nova Extrabold"/>
                <a:cs typeface="Proxima Nova Extrabold"/>
                <a:sym typeface="Proxima Nova Extrabold"/>
              </a:rPr>
              <a:t>Proposed Solution</a:t>
            </a:r>
            <a:endParaRPr sz="3020" dirty="0">
              <a:latin typeface="Proxima Nova Extrabold"/>
              <a:ea typeface="Proxima Nova Extrabold"/>
              <a:cs typeface="Proxima Nova Extrabold"/>
              <a:sym typeface="Proxima Nova Extrabold"/>
            </a:endParaRPr>
          </a:p>
        </p:txBody>
      </p:sp>
      <p:sp>
        <p:nvSpPr>
          <p:cNvPr id="79" name="Google Shape;79;p17"/>
          <p:cNvSpPr txBox="1">
            <a:spLocks noGrp="1"/>
          </p:cNvSpPr>
          <p:nvPr>
            <p:ph type="body" idx="1"/>
          </p:nvPr>
        </p:nvSpPr>
        <p:spPr>
          <a:xfrm>
            <a:off x="311700" y="1668825"/>
            <a:ext cx="7266600" cy="2900100"/>
          </a:xfrm>
          <a:prstGeom prst="rect">
            <a:avLst/>
          </a:prstGeom>
        </p:spPr>
        <p:txBody>
          <a:bodyPr spcFirstLastPara="1" wrap="square" lIns="91425" tIns="91425" rIns="91425" bIns="91425" anchor="t" anchorCtr="0">
            <a:normAutofit fontScale="92500"/>
          </a:bodyPr>
          <a:lstStyle/>
          <a:p>
            <a:pPr marL="342900" indent="-342900">
              <a:spcAft>
                <a:spcPts val="1200"/>
              </a:spcAft>
            </a:pPr>
            <a:r>
              <a:rPr lang="en-US" sz="2000" dirty="0">
                <a:solidFill>
                  <a:schemeClr val="dk1"/>
                </a:solidFill>
                <a:latin typeface="Cabin Medium"/>
                <a:ea typeface="Cabin Medium"/>
                <a:cs typeface="Cabin Medium"/>
                <a:sym typeface="Cabin Medium"/>
              </a:rPr>
              <a:t>An offline course package for a Database Systems course deployed as a client-side only web application. This can be used both in personal computers and mobile devices. </a:t>
            </a:r>
          </a:p>
          <a:p>
            <a:pPr marL="342900" indent="-342900">
              <a:spcAft>
                <a:spcPts val="1200"/>
              </a:spcAft>
            </a:pPr>
            <a:r>
              <a:rPr lang="en-US" sz="2000" dirty="0">
                <a:solidFill>
                  <a:schemeClr val="dk1"/>
                </a:solidFill>
                <a:latin typeface="Cabin Medium"/>
                <a:ea typeface="Cabin Medium"/>
                <a:cs typeface="Cabin Medium"/>
                <a:sym typeface="Cabin Medium"/>
              </a:rPr>
              <a:t>Once students secure a copy of the course package, they can create their profile, access lectures, take quizzes with automated feedback, track their course progress, and launch SQLite to practice SQL programming, even without an internet connection.</a:t>
            </a:r>
          </a:p>
        </p:txBody>
      </p:sp>
    </p:spTree>
    <p:extLst>
      <p:ext uri="{BB962C8B-B14F-4D97-AF65-F5344CB8AC3E}">
        <p14:creationId xmlns:p14="http://schemas.microsoft.com/office/powerpoint/2010/main" val="143365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1867324" y="152772"/>
            <a:ext cx="611248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sz="3020" dirty="0">
                <a:latin typeface="Proxima Nova Extrabold"/>
                <a:ea typeface="Proxima Nova Extrabold"/>
                <a:cs typeface="Proxima Nova Extrabold"/>
                <a:sym typeface="Proxima Nova Extrabold"/>
              </a:rPr>
              <a:t>System Architecture</a:t>
            </a:r>
            <a:endParaRPr sz="3020" dirty="0">
              <a:latin typeface="Proxima Nova Extrabold"/>
              <a:ea typeface="Proxima Nova Extrabold"/>
              <a:cs typeface="Proxima Nova Extrabold"/>
              <a:sym typeface="Proxima Nova Extrabold"/>
            </a:endParaRPr>
          </a:p>
        </p:txBody>
      </p:sp>
      <p:pic>
        <p:nvPicPr>
          <p:cNvPr id="5" name="Picture 4" descr="Graphical user interface, diagram&#10;&#10;Description automatically generated">
            <a:extLst>
              <a:ext uri="{FF2B5EF4-FFF2-40B4-BE49-F238E27FC236}">
                <a16:creationId xmlns:a16="http://schemas.microsoft.com/office/drawing/2014/main" id="{3616BC43-7192-7494-FE65-B9D5561DBC6D}"/>
              </a:ext>
            </a:extLst>
          </p:cNvPr>
          <p:cNvPicPr>
            <a:picLocks noChangeAspect="1"/>
          </p:cNvPicPr>
          <p:nvPr/>
        </p:nvPicPr>
        <p:blipFill>
          <a:blip r:embed="rId4"/>
          <a:stretch>
            <a:fillRect/>
          </a:stretch>
        </p:blipFill>
        <p:spPr>
          <a:xfrm>
            <a:off x="1657462" y="932360"/>
            <a:ext cx="5048760" cy="4058368"/>
          </a:xfrm>
          <a:prstGeom prst="rect">
            <a:avLst/>
          </a:prstGeom>
        </p:spPr>
      </p:pic>
    </p:spTree>
    <p:extLst>
      <p:ext uri="{BB962C8B-B14F-4D97-AF65-F5344CB8AC3E}">
        <p14:creationId xmlns:p14="http://schemas.microsoft.com/office/powerpoint/2010/main" val="29252688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TotalTime>
  <Words>731</Words>
  <Application>Microsoft Macintosh PowerPoint</Application>
  <PresentationFormat>On-screen Show (16:9)</PresentationFormat>
  <Paragraphs>53</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Proxima Nova Extrabold</vt:lpstr>
      <vt:lpstr>Proxima Nova</vt:lpstr>
      <vt:lpstr>Cabin Medium</vt:lpstr>
      <vt:lpstr>Simple Light</vt:lpstr>
      <vt:lpstr>Offline Course Package for a Database Systems Course</vt:lpstr>
      <vt:lpstr>Introduction</vt:lpstr>
      <vt:lpstr>Introduction</vt:lpstr>
      <vt:lpstr>Existing Solutions</vt:lpstr>
      <vt:lpstr>Existing Solutions</vt:lpstr>
      <vt:lpstr>Existing Solutions</vt:lpstr>
      <vt:lpstr>PowerPoint Presentation</vt:lpstr>
      <vt:lpstr>Proposed Solution</vt:lpstr>
      <vt:lpstr>System Architecture</vt:lpstr>
      <vt:lpstr>PowerPoint Presentation</vt:lpstr>
      <vt:lpstr>Discussion</vt:lpstr>
      <vt:lpstr>Future Work</vt:lpstr>
      <vt:lpstr>Offline Course Package for a Database Systems Course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Interactive Course Package for Database Systems Course</dc:title>
  <cp:lastModifiedBy>Ria Mae Borromeo</cp:lastModifiedBy>
  <cp:revision>12</cp:revision>
  <dcterms:modified xsi:type="dcterms:W3CDTF">2022-11-23T08:51:08Z</dcterms:modified>
</cp:coreProperties>
</file>